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89" r:id="rId1"/>
  </p:sldMasterIdLst>
  <p:notesMasterIdLst>
    <p:notesMasterId r:id="rId33"/>
  </p:notesMasterIdLst>
  <p:sldIdLst>
    <p:sldId id="425" r:id="rId2"/>
    <p:sldId id="557" r:id="rId3"/>
    <p:sldId id="600" r:id="rId4"/>
    <p:sldId id="606" r:id="rId5"/>
    <p:sldId id="601" r:id="rId6"/>
    <p:sldId id="602" r:id="rId7"/>
    <p:sldId id="603" r:id="rId8"/>
    <p:sldId id="604" r:id="rId9"/>
    <p:sldId id="607" r:id="rId10"/>
    <p:sldId id="608" r:id="rId11"/>
    <p:sldId id="609" r:id="rId12"/>
    <p:sldId id="610" r:id="rId13"/>
    <p:sldId id="611" r:id="rId14"/>
    <p:sldId id="622" r:id="rId15"/>
    <p:sldId id="617" r:id="rId16"/>
    <p:sldId id="612" r:id="rId17"/>
    <p:sldId id="613" r:id="rId18"/>
    <p:sldId id="614" r:id="rId19"/>
    <p:sldId id="615" r:id="rId20"/>
    <p:sldId id="616" r:id="rId21"/>
    <p:sldId id="618" r:id="rId22"/>
    <p:sldId id="619" r:id="rId23"/>
    <p:sldId id="620" r:id="rId24"/>
    <p:sldId id="369" r:id="rId25"/>
    <p:sldId id="621" r:id="rId26"/>
    <p:sldId id="559" r:id="rId27"/>
    <p:sldId id="595" r:id="rId28"/>
    <p:sldId id="596" r:id="rId29"/>
    <p:sldId id="597" r:id="rId30"/>
    <p:sldId id="598" r:id="rId31"/>
    <p:sldId id="5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80261" autoAdjust="0"/>
  </p:normalViewPr>
  <p:slideViewPr>
    <p:cSldViewPr snapToGrid="0">
      <p:cViewPr varScale="1">
        <p:scale>
          <a:sx n="70" d="100"/>
          <a:sy n="70" d="100"/>
        </p:scale>
        <p:origin x="572"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10/1/2024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r>
              <a:rPr lang="en-US" smtClean="0"/>
              <a:t>SEYED AHMAD SHAHAHMADI (P64797)</a:t>
            </a:r>
            <a:endParaRPr lang="en-US"/>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975AE14-5157-40EE-903F-4A617FD70239}" type="slidenum">
              <a:rPr lang="en-US" smtClean="0"/>
              <a:pPr/>
              <a:t>‹#›</a:t>
            </a:fld>
            <a:endParaRPr lang="en-US"/>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9EB91F-0965-4BF5-820B-020A594F91D5}"/>
              </a:ext>
            </a:extLst>
          </p:cNvPr>
          <p:cNvSpPr>
            <a:spLocks noGrp="1"/>
          </p:cNvSpPr>
          <p:nvPr>
            <p:ph type="ctrTitle"/>
          </p:nvPr>
        </p:nvSpPr>
        <p:spPr>
          <a:xfrm>
            <a:off x="1885477" y="1195058"/>
            <a:ext cx="8791575" cy="3147824"/>
          </a:xfrm>
        </p:spPr>
        <p:txBody>
          <a:bodyPr>
            <a:normAutofit fontScale="90000"/>
          </a:bodyPr>
          <a:lstStyle/>
          <a:p>
            <a:pPr algn="ctr"/>
            <a:r>
              <a:rPr lang="en-US" dirty="0"/>
              <a:t/>
            </a:r>
            <a:br>
              <a:rPr lang="en-US" dirty="0"/>
            </a:br>
            <a:r>
              <a:rPr lang="en-US" dirty="0" smtClean="0"/>
              <a:t>Session 2020-21</a:t>
            </a:r>
            <a:br>
              <a:rPr lang="en-US" dirty="0" smtClean="0"/>
            </a:br>
            <a:r>
              <a:rPr lang="en-US" dirty="0" smtClean="0"/>
              <a:t/>
            </a:r>
            <a:br>
              <a:rPr lang="en-US" dirty="0" smtClean="0"/>
            </a:br>
            <a:r>
              <a:rPr lang="en-US" dirty="0" smtClean="0"/>
              <a:t>CSTE-3101</a:t>
            </a:r>
            <a:br>
              <a:rPr lang="en-US" dirty="0" smtClean="0"/>
            </a:br>
            <a:r>
              <a:rPr lang="en-US" dirty="0" smtClean="0"/>
              <a:t/>
            </a:r>
            <a:br>
              <a:rPr lang="en-US" dirty="0" smtClean="0"/>
            </a:br>
            <a:r>
              <a:rPr lang="en-US" dirty="0" smtClean="0"/>
              <a:t>Communication Engineering</a:t>
            </a:r>
            <a:endParaRPr lang="en-US" dirty="0"/>
          </a:p>
        </p:txBody>
      </p:sp>
    </p:spTree>
    <p:extLst>
      <p:ext uri="{BB962C8B-B14F-4D97-AF65-F5344CB8AC3E}">
        <p14:creationId xmlns:p14="http://schemas.microsoft.com/office/powerpoint/2010/main" val="24734361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10</a:t>
            </a:fld>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8944" t="7076" r="12146" b="6721"/>
          <a:stretch/>
        </p:blipFill>
        <p:spPr>
          <a:xfrm rot="10800000">
            <a:off x="1303694" y="0"/>
            <a:ext cx="9144005" cy="6868557"/>
          </a:xfrm>
          <a:prstGeom prst="rect">
            <a:avLst/>
          </a:prstGeom>
        </p:spPr>
      </p:pic>
    </p:spTree>
    <p:extLst>
      <p:ext uri="{BB962C8B-B14F-4D97-AF65-F5344CB8AC3E}">
        <p14:creationId xmlns:p14="http://schemas.microsoft.com/office/powerpoint/2010/main" val="282610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11</a:t>
            </a:fld>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4003" t="9571" r="8275" b="17690"/>
          <a:stretch/>
        </p:blipFill>
        <p:spPr>
          <a:xfrm rot="10800000">
            <a:off x="884026" y="0"/>
            <a:ext cx="11027558" cy="6858000"/>
          </a:xfrm>
          <a:prstGeom prst="rect">
            <a:avLst/>
          </a:prstGeom>
        </p:spPr>
      </p:pic>
    </p:spTree>
    <p:extLst>
      <p:ext uri="{BB962C8B-B14F-4D97-AF65-F5344CB8AC3E}">
        <p14:creationId xmlns:p14="http://schemas.microsoft.com/office/powerpoint/2010/main" val="3238045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12</a:t>
            </a:fld>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5794" t="28741" r="11904" b="15761"/>
          <a:stretch/>
        </p:blipFill>
        <p:spPr>
          <a:xfrm rot="10800000">
            <a:off x="1348962" y="274638"/>
            <a:ext cx="10217382" cy="5167413"/>
          </a:xfrm>
          <a:prstGeom prst="rect">
            <a:avLst/>
          </a:prstGeom>
        </p:spPr>
      </p:pic>
    </p:spTree>
    <p:extLst>
      <p:ext uri="{BB962C8B-B14F-4D97-AF65-F5344CB8AC3E}">
        <p14:creationId xmlns:p14="http://schemas.microsoft.com/office/powerpoint/2010/main" val="250222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13</a:t>
            </a:fld>
            <a:endParaRPr lang="en-US"/>
          </a:p>
        </p:txBody>
      </p:sp>
      <p:sp>
        <p:nvSpPr>
          <p:cNvPr id="3" name="Title 2"/>
          <p:cNvSpPr>
            <a:spLocks noGrp="1"/>
          </p:cNvSpPr>
          <p:nvPr>
            <p:ph type="title"/>
          </p:nvPr>
        </p:nvSpPr>
        <p:spPr/>
        <p:txBody>
          <a:bodyPr/>
          <a:lstStyle/>
          <a:p>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9221" r="18856" b="3279"/>
          <a:stretch/>
        </p:blipFill>
        <p:spPr>
          <a:xfrm rot="10800000">
            <a:off x="977774" y="-39109"/>
            <a:ext cx="8618902" cy="6820909"/>
          </a:xfrm>
          <a:prstGeom prst="rect">
            <a:avLst/>
          </a:prstGeom>
        </p:spPr>
      </p:pic>
    </p:spTree>
    <p:extLst>
      <p:ext uri="{BB962C8B-B14F-4D97-AF65-F5344CB8AC3E}">
        <p14:creationId xmlns:p14="http://schemas.microsoft.com/office/powerpoint/2010/main" val="1545683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14</a:t>
            </a:fld>
            <a:endParaRPr lang="en-US"/>
          </a:p>
        </p:txBody>
      </p:sp>
      <p:sp>
        <p:nvSpPr>
          <p:cNvPr id="3" name="Title 2"/>
          <p:cNvSpPr>
            <a:spLocks noGrp="1"/>
          </p:cNvSpPr>
          <p:nvPr>
            <p:ph type="title"/>
          </p:nvPr>
        </p:nvSpPr>
        <p:spPr/>
        <p:txBody>
          <a:bodyPr/>
          <a:lstStyle/>
          <a:p>
            <a:endParaRPr lang="en-US"/>
          </a:p>
        </p:txBody>
      </p:sp>
      <p:pic>
        <p:nvPicPr>
          <p:cNvPr id="2" name="Picture 1"/>
          <p:cNvPicPr>
            <a:picLocks noChangeAspect="1"/>
          </p:cNvPicPr>
          <p:nvPr/>
        </p:nvPicPr>
        <p:blipFill rotWithShape="1">
          <a:blip r:embed="rId2"/>
          <a:srcRect l="20395" t="18069" r="36598" b="34441"/>
          <a:stretch/>
        </p:blipFill>
        <p:spPr>
          <a:xfrm>
            <a:off x="1338526" y="357996"/>
            <a:ext cx="9887771" cy="6141633"/>
          </a:xfrm>
          <a:prstGeom prst="rect">
            <a:avLst/>
          </a:prstGeom>
        </p:spPr>
      </p:pic>
    </p:spTree>
    <p:extLst>
      <p:ext uri="{BB962C8B-B14F-4D97-AF65-F5344CB8AC3E}">
        <p14:creationId xmlns:p14="http://schemas.microsoft.com/office/powerpoint/2010/main" val="2446603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15</a:t>
            </a:fld>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894" t="2343" r="10620" b="1058"/>
          <a:stretch/>
        </p:blipFill>
        <p:spPr>
          <a:xfrm rot="10800000">
            <a:off x="1321801" y="-1"/>
            <a:ext cx="8953881" cy="6882356"/>
          </a:xfrm>
          <a:prstGeom prst="rect">
            <a:avLst/>
          </a:prstGeom>
        </p:spPr>
      </p:pic>
    </p:spTree>
    <p:extLst>
      <p:ext uri="{BB962C8B-B14F-4D97-AF65-F5344CB8AC3E}">
        <p14:creationId xmlns:p14="http://schemas.microsoft.com/office/powerpoint/2010/main" val="157205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16</a:t>
            </a:fld>
            <a:endParaRPr lang="en-US"/>
          </a:p>
        </p:txBody>
      </p:sp>
      <p:sp>
        <p:nvSpPr>
          <p:cNvPr id="3" name="Title 2"/>
          <p:cNvSpPr>
            <a:spLocks noGrp="1"/>
          </p:cNvSpPr>
          <p:nvPr>
            <p:ph type="title"/>
          </p:nvPr>
        </p:nvSpPr>
        <p:spPr/>
        <p:txBody>
          <a:bodyPr/>
          <a:lstStyle/>
          <a:p>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501" t="14621" r="6483" b="32889"/>
          <a:stretch/>
        </p:blipFill>
        <p:spPr>
          <a:xfrm rot="10800000">
            <a:off x="289710" y="274638"/>
            <a:ext cx="11715725" cy="5012400"/>
          </a:xfrm>
          <a:prstGeom prst="rect">
            <a:avLst/>
          </a:prstGeom>
        </p:spPr>
      </p:pic>
    </p:spTree>
    <p:extLst>
      <p:ext uri="{BB962C8B-B14F-4D97-AF65-F5344CB8AC3E}">
        <p14:creationId xmlns:p14="http://schemas.microsoft.com/office/powerpoint/2010/main" val="665832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17</a:t>
            </a:fld>
            <a:endParaRPr lang="en-US"/>
          </a:p>
        </p:txBody>
      </p:sp>
      <p:sp>
        <p:nvSpPr>
          <p:cNvPr id="3" name="Title 2"/>
          <p:cNvSpPr>
            <a:spLocks noGrp="1"/>
          </p:cNvSpPr>
          <p:nvPr>
            <p:ph type="title"/>
          </p:nvPr>
        </p:nvSpPr>
        <p:spPr/>
        <p:txBody>
          <a:bodyPr/>
          <a:lstStyle/>
          <a:p>
            <a:endParaRPr lang="en-US"/>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3778" t="5149" r="15845" b="20449"/>
          <a:stretch/>
        </p:blipFill>
        <p:spPr>
          <a:xfrm rot="10800000">
            <a:off x="1348965" y="0"/>
            <a:ext cx="9306963" cy="6848198"/>
          </a:xfrm>
          <a:prstGeom prst="rect">
            <a:avLst/>
          </a:prstGeom>
        </p:spPr>
      </p:pic>
    </p:spTree>
    <p:extLst>
      <p:ext uri="{BB962C8B-B14F-4D97-AF65-F5344CB8AC3E}">
        <p14:creationId xmlns:p14="http://schemas.microsoft.com/office/powerpoint/2010/main" val="1080991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18</a:t>
            </a:fld>
            <a:endParaRPr lang="en-US"/>
          </a:p>
        </p:txBody>
      </p:sp>
      <p:sp>
        <p:nvSpPr>
          <p:cNvPr id="3" name="Title 2"/>
          <p:cNvSpPr>
            <a:spLocks noGrp="1"/>
          </p:cNvSpPr>
          <p:nvPr>
            <p:ph type="title"/>
          </p:nvPr>
        </p:nvSpPr>
        <p:spPr/>
        <p:txBody>
          <a:bodyPr/>
          <a:lstStyle/>
          <a:p>
            <a:endParaRPr lang="en-US"/>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5859" r="3422" b="23495"/>
          <a:stretch/>
        </p:blipFill>
        <p:spPr>
          <a:xfrm rot="10800000">
            <a:off x="470779" y="398350"/>
            <a:ext cx="11700051" cy="4601713"/>
          </a:xfrm>
          <a:prstGeom prst="rect">
            <a:avLst/>
          </a:prstGeom>
        </p:spPr>
      </p:pic>
    </p:spTree>
    <p:extLst>
      <p:ext uri="{BB962C8B-B14F-4D97-AF65-F5344CB8AC3E}">
        <p14:creationId xmlns:p14="http://schemas.microsoft.com/office/powerpoint/2010/main" val="3105425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19</a:t>
            </a:fld>
            <a:endParaRPr lang="en-US"/>
          </a:p>
        </p:txBody>
      </p:sp>
      <p:sp>
        <p:nvSpPr>
          <p:cNvPr id="3" name="Title 2"/>
          <p:cNvSpPr>
            <a:spLocks noGrp="1"/>
          </p:cNvSpPr>
          <p:nvPr>
            <p:ph type="title"/>
          </p:nvPr>
        </p:nvSpPr>
        <p:spPr/>
        <p:txBody>
          <a:bodyPr/>
          <a:lstStyle/>
          <a:p>
            <a:endParaRPr lang="en-US"/>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698" t="2321" r="13788" b="14386"/>
          <a:stretch/>
        </p:blipFill>
        <p:spPr>
          <a:xfrm rot="10800000">
            <a:off x="1303694" y="-1"/>
            <a:ext cx="9506143" cy="6890986"/>
          </a:xfrm>
          <a:prstGeom prst="rect">
            <a:avLst/>
          </a:prstGeom>
        </p:spPr>
      </p:pic>
    </p:spTree>
    <p:extLst>
      <p:ext uri="{BB962C8B-B14F-4D97-AF65-F5344CB8AC3E}">
        <p14:creationId xmlns:p14="http://schemas.microsoft.com/office/powerpoint/2010/main" val="440607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4975AE14-5157-40EE-903F-4A617FD70239}" type="slidenum">
              <a:rPr lang="en-US" smtClean="0"/>
              <a:pPr/>
              <a:t>2</a:t>
            </a:fld>
            <a:endParaRPr lang="en-US"/>
          </a:p>
        </p:txBody>
      </p:sp>
      <p:pic>
        <p:nvPicPr>
          <p:cNvPr id="3" name="Picture 2"/>
          <p:cNvPicPr>
            <a:picLocks noChangeAspect="1"/>
          </p:cNvPicPr>
          <p:nvPr/>
        </p:nvPicPr>
        <p:blipFill rotWithShape="1">
          <a:blip r:embed="rId2"/>
          <a:srcRect l="14084" t="19013" r="10479" b="29745"/>
          <a:stretch/>
        </p:blipFill>
        <p:spPr>
          <a:xfrm>
            <a:off x="0" y="516047"/>
            <a:ext cx="12178279" cy="4653154"/>
          </a:xfrm>
          <a:prstGeom prst="rect">
            <a:avLst/>
          </a:prstGeom>
        </p:spPr>
      </p:pic>
    </p:spTree>
    <p:extLst>
      <p:ext uri="{BB962C8B-B14F-4D97-AF65-F5344CB8AC3E}">
        <p14:creationId xmlns:p14="http://schemas.microsoft.com/office/powerpoint/2010/main" val="33963625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20</a:t>
            </a:fld>
            <a:endParaRPr lang="en-US"/>
          </a:p>
        </p:txBody>
      </p:sp>
      <p:sp>
        <p:nvSpPr>
          <p:cNvPr id="3" name="Title 2"/>
          <p:cNvSpPr>
            <a:spLocks noGrp="1"/>
          </p:cNvSpPr>
          <p:nvPr>
            <p:ph type="title"/>
          </p:nvPr>
        </p:nvSpPr>
        <p:spPr/>
        <p:txBody>
          <a:bodyPr/>
          <a:lstStyle/>
          <a:p>
            <a:endParaRPr lang="en-US"/>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452" t="35006" r="11340" b="20743"/>
          <a:stretch/>
        </p:blipFill>
        <p:spPr>
          <a:xfrm rot="10800000">
            <a:off x="516046" y="512291"/>
            <a:ext cx="11494763" cy="4584810"/>
          </a:xfrm>
          <a:prstGeom prst="rect">
            <a:avLst/>
          </a:prstGeom>
        </p:spPr>
      </p:pic>
    </p:spTree>
    <p:extLst>
      <p:ext uri="{BB962C8B-B14F-4D97-AF65-F5344CB8AC3E}">
        <p14:creationId xmlns:p14="http://schemas.microsoft.com/office/powerpoint/2010/main" val="1899487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21</a:t>
            </a:fld>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287" t="16767" r="3331" b="18706"/>
          <a:stretch/>
        </p:blipFill>
        <p:spPr>
          <a:xfrm rot="10800000">
            <a:off x="738688" y="117691"/>
            <a:ext cx="11423757" cy="5857595"/>
          </a:xfrm>
          <a:prstGeom prst="rect">
            <a:avLst/>
          </a:prstGeom>
        </p:spPr>
      </p:pic>
    </p:spTree>
    <p:extLst>
      <p:ext uri="{BB962C8B-B14F-4D97-AF65-F5344CB8AC3E}">
        <p14:creationId xmlns:p14="http://schemas.microsoft.com/office/powerpoint/2010/main" val="3144687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22</a:t>
            </a:fld>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0940" t="4028" r="13383" b="6499"/>
          <a:stretch/>
        </p:blipFill>
        <p:spPr>
          <a:xfrm rot="10800000">
            <a:off x="1330855" y="0"/>
            <a:ext cx="8274871" cy="6944255"/>
          </a:xfrm>
          <a:prstGeom prst="rect">
            <a:avLst/>
          </a:prstGeom>
        </p:spPr>
      </p:pic>
    </p:spTree>
    <p:extLst>
      <p:ext uri="{BB962C8B-B14F-4D97-AF65-F5344CB8AC3E}">
        <p14:creationId xmlns:p14="http://schemas.microsoft.com/office/powerpoint/2010/main" val="4176202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23</a:t>
            </a:fld>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0717" t="2237" r="9492" b="8264"/>
          <a:stretch/>
        </p:blipFill>
        <p:spPr>
          <a:xfrm rot="10800000">
            <a:off x="1330858" y="-2"/>
            <a:ext cx="8627954" cy="6892677"/>
          </a:xfrm>
          <a:prstGeom prst="rect">
            <a:avLst/>
          </a:prstGeom>
        </p:spPr>
      </p:pic>
    </p:spTree>
    <p:extLst>
      <p:ext uri="{BB962C8B-B14F-4D97-AF65-F5344CB8AC3E}">
        <p14:creationId xmlns:p14="http://schemas.microsoft.com/office/powerpoint/2010/main" val="529099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24</a:t>
            </a:fld>
            <a:endParaRPr lang="en-US"/>
          </a:p>
        </p:txBody>
      </p:sp>
      <p:sp>
        <p:nvSpPr>
          <p:cNvPr id="5" name="Title 1"/>
          <p:cNvSpPr txBox="1">
            <a:spLocks/>
          </p:cNvSpPr>
          <p:nvPr/>
        </p:nvSpPr>
        <p:spPr>
          <a:xfrm>
            <a:off x="1317822" y="1634322"/>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5000" spc="-50" dirty="0" smtClean="0">
                <a:latin typeface="+mj-lt"/>
                <a:ea typeface="+mj-ea"/>
                <a:cs typeface="+mj-cs"/>
              </a:rPr>
              <a:t>Pulse Modulation</a:t>
            </a:r>
            <a:endParaRPr kumimoji="0" lang="en-US" sz="5000" b="0" i="0" u="none" strike="noStrike" kern="1200" cap="none" spc="-50" normalizeH="0" baseline="0" noProof="0" dirty="0">
              <a:ln>
                <a:noFill/>
              </a:ln>
              <a:effectLst/>
              <a:uLnTx/>
              <a:uFillTx/>
              <a:latin typeface="+mj-lt"/>
              <a:ea typeface="+mj-ea"/>
              <a:cs typeface="+mj-cs"/>
            </a:endParaRPr>
          </a:p>
        </p:txBody>
      </p:sp>
    </p:spTree>
    <p:extLst>
      <p:ext uri="{BB962C8B-B14F-4D97-AF65-F5344CB8AC3E}">
        <p14:creationId xmlns:p14="http://schemas.microsoft.com/office/powerpoint/2010/main" val="253244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25</a:t>
            </a:fld>
            <a:endParaRPr lang="en-US"/>
          </a:p>
        </p:txBody>
      </p:sp>
      <p:pic>
        <p:nvPicPr>
          <p:cNvPr id="7" name="Content Placeholder 6"/>
          <p:cNvPicPr>
            <a:picLocks noGrp="1"/>
          </p:cNvPicPr>
          <p:nvPr>
            <p:ph idx="1"/>
          </p:nvPr>
        </p:nvPicPr>
        <p:blipFill rotWithShape="1">
          <a:blip r:embed="rId2"/>
          <a:srcRect l="18435" t="14726" r="15582" b="14552"/>
          <a:stretch/>
        </p:blipFill>
        <p:spPr>
          <a:xfrm>
            <a:off x="0" y="0"/>
            <a:ext cx="12191999" cy="6781801"/>
          </a:xfrm>
          <a:prstGeom prst="rect">
            <a:avLst/>
          </a:prstGeom>
        </p:spPr>
      </p:pic>
    </p:spTree>
    <p:extLst>
      <p:ext uri="{BB962C8B-B14F-4D97-AF65-F5344CB8AC3E}">
        <p14:creationId xmlns:p14="http://schemas.microsoft.com/office/powerpoint/2010/main" val="2674274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509" y="-69394"/>
            <a:ext cx="9997440" cy="1143000"/>
          </a:xfrm>
        </p:spPr>
        <p:txBody>
          <a:bodyPr/>
          <a:lstStyle/>
          <a:p>
            <a:r>
              <a:rPr lang="en-US" dirty="0" smtClean="0"/>
              <a:t>Pulse Amplitude Modulation (PAM)</a:t>
            </a:r>
            <a:endParaRPr lang="en-US" dirty="0"/>
          </a:p>
        </p:txBody>
      </p:sp>
      <p:sp>
        <p:nvSpPr>
          <p:cNvPr id="4" name="Slide Number Placeholder 3"/>
          <p:cNvSpPr>
            <a:spLocks noGrp="1"/>
          </p:cNvSpPr>
          <p:nvPr>
            <p:ph type="sldNum" sz="quarter" idx="12"/>
          </p:nvPr>
        </p:nvSpPr>
        <p:spPr/>
        <p:txBody>
          <a:bodyPr/>
          <a:lstStyle/>
          <a:p>
            <a:fld id="{4975AE14-5157-40EE-903F-4A617FD70239}" type="slidenum">
              <a:rPr lang="en-US" smtClean="0"/>
              <a:pPr/>
              <a:t>26</a:t>
            </a:fld>
            <a:endParaRPr lang="en-US"/>
          </a:p>
        </p:txBody>
      </p:sp>
      <p:pic>
        <p:nvPicPr>
          <p:cNvPr id="6" name="Content Placeholder 5"/>
          <p:cNvPicPr>
            <a:picLocks noGrp="1" noChangeAspect="1"/>
          </p:cNvPicPr>
          <p:nvPr>
            <p:ph idx="1"/>
          </p:nvPr>
        </p:nvPicPr>
        <p:blipFill rotWithShape="1">
          <a:blip r:embed="rId2"/>
          <a:srcRect l="23740" t="26041" r="43375" b="23417"/>
          <a:stretch/>
        </p:blipFill>
        <p:spPr>
          <a:xfrm>
            <a:off x="1298509" y="1339913"/>
            <a:ext cx="7021626" cy="5369232"/>
          </a:xfrm>
          <a:prstGeom prst="rect">
            <a:avLst/>
          </a:prstGeom>
        </p:spPr>
      </p:pic>
      <p:sp>
        <p:nvSpPr>
          <p:cNvPr id="7" name="TextBox 6"/>
          <p:cNvSpPr txBox="1"/>
          <p:nvPr/>
        </p:nvSpPr>
        <p:spPr>
          <a:xfrm>
            <a:off x="7549624" y="987493"/>
            <a:ext cx="4544840" cy="5632311"/>
          </a:xfrm>
          <a:prstGeom prst="rect">
            <a:avLst/>
          </a:prstGeom>
          <a:noFill/>
        </p:spPr>
        <p:txBody>
          <a:bodyPr wrap="square" rtlCol="0">
            <a:spAutoFit/>
          </a:bodyPr>
          <a:lstStyle/>
          <a:p>
            <a:r>
              <a:rPr lang="en-US" sz="2400" dirty="0"/>
              <a:t>PAM stands for pulse amplitude modulation. It is a modulation technique in which the amplitude of the pulsed carrier signal is changed according to the amplitude of the message signal. </a:t>
            </a:r>
            <a:endParaRPr lang="en-US" sz="2400" dirty="0" smtClean="0"/>
          </a:p>
          <a:p>
            <a:r>
              <a:rPr lang="en-US" sz="2400" dirty="0"/>
              <a:t>As we can see in the figure shown above that the amplitude of the pulses is varying with respect to the amplitude of analog modulating signal, like in case of amplitude modulation. But the major difference is that unlike AM, here the carrier wave is a pulse train rather than continuous wave signal.</a:t>
            </a:r>
          </a:p>
        </p:txBody>
      </p:sp>
    </p:spTree>
    <p:extLst>
      <p:ext uri="{BB962C8B-B14F-4D97-AF65-F5344CB8AC3E}">
        <p14:creationId xmlns:p14="http://schemas.microsoft.com/office/powerpoint/2010/main" val="77208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882" y="0"/>
            <a:ext cx="9997440" cy="1143000"/>
          </a:xfrm>
        </p:spPr>
        <p:txBody>
          <a:bodyPr/>
          <a:lstStyle/>
          <a:p>
            <a:r>
              <a:rPr lang="en-US" dirty="0" smtClean="0"/>
              <a:t>Pulse Width Modulation (PWM)</a:t>
            </a:r>
            <a:endParaRPr lang="en-US" dirty="0"/>
          </a:p>
        </p:txBody>
      </p:sp>
      <p:sp>
        <p:nvSpPr>
          <p:cNvPr id="4" name="Slide Number Placeholder 3"/>
          <p:cNvSpPr>
            <a:spLocks noGrp="1"/>
          </p:cNvSpPr>
          <p:nvPr>
            <p:ph type="sldNum" sz="quarter" idx="12"/>
          </p:nvPr>
        </p:nvSpPr>
        <p:spPr/>
        <p:txBody>
          <a:bodyPr/>
          <a:lstStyle/>
          <a:p>
            <a:fld id="{4975AE14-5157-40EE-903F-4A617FD70239}" type="slidenum">
              <a:rPr lang="en-US" smtClean="0"/>
              <a:pPr/>
              <a:t>27</a:t>
            </a:fld>
            <a:endParaRPr lang="en-US"/>
          </a:p>
        </p:txBody>
      </p:sp>
      <p:pic>
        <p:nvPicPr>
          <p:cNvPr id="5" name="Content Placeholder 4"/>
          <p:cNvPicPr>
            <a:picLocks noGrp="1" noChangeAspect="1"/>
          </p:cNvPicPr>
          <p:nvPr>
            <p:ph idx="1"/>
          </p:nvPr>
        </p:nvPicPr>
        <p:blipFill rotWithShape="1">
          <a:blip r:embed="rId2"/>
          <a:srcRect l="23528" t="26418" r="46557" b="24737"/>
          <a:stretch/>
        </p:blipFill>
        <p:spPr>
          <a:xfrm>
            <a:off x="1453624" y="1251638"/>
            <a:ext cx="5761987" cy="5292037"/>
          </a:xfrm>
          <a:prstGeom prst="rect">
            <a:avLst/>
          </a:prstGeom>
        </p:spPr>
      </p:pic>
      <p:sp>
        <p:nvSpPr>
          <p:cNvPr id="7" name="TextBox 6"/>
          <p:cNvSpPr txBox="1"/>
          <p:nvPr/>
        </p:nvSpPr>
        <p:spPr>
          <a:xfrm>
            <a:off x="7215611" y="1143000"/>
            <a:ext cx="4960333" cy="5262979"/>
          </a:xfrm>
          <a:prstGeom prst="rect">
            <a:avLst/>
          </a:prstGeom>
          <a:noFill/>
        </p:spPr>
        <p:txBody>
          <a:bodyPr wrap="square" rtlCol="0">
            <a:spAutoFit/>
          </a:bodyPr>
          <a:lstStyle/>
          <a:p>
            <a:r>
              <a:rPr lang="en-US" sz="2400" dirty="0"/>
              <a:t>PWM is an acronym used for pulse width modulation. In PWM the width of the pulses is varied according to the amplitude of the message signal. The figure below shows the pulse width modulated signal</a:t>
            </a:r>
            <a:r>
              <a:rPr lang="en-US" sz="2400" dirty="0" smtClean="0"/>
              <a:t>:</a:t>
            </a:r>
          </a:p>
          <a:p>
            <a:r>
              <a:rPr lang="en-US" sz="2400" dirty="0"/>
              <a:t>As we can see that unlike PAM, in this technique the amplitude of the signal is constant and only the width is varying. PWM technique is similar to frequency modulation because, by the variation in the width of the pulses, the frequency of the pulses in the PWM signal shows variation.</a:t>
            </a:r>
          </a:p>
        </p:txBody>
      </p:sp>
    </p:spTree>
    <p:extLst>
      <p:ext uri="{BB962C8B-B14F-4D97-AF65-F5344CB8AC3E}">
        <p14:creationId xmlns:p14="http://schemas.microsoft.com/office/powerpoint/2010/main" val="3862565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508" y="0"/>
            <a:ext cx="9997440" cy="1143000"/>
          </a:xfrm>
        </p:spPr>
        <p:txBody>
          <a:bodyPr/>
          <a:lstStyle/>
          <a:p>
            <a:r>
              <a:rPr lang="en-US" dirty="0" smtClean="0"/>
              <a:t>Pulse Position Modulation (PPM)</a:t>
            </a:r>
            <a:endParaRPr lang="en-US" dirty="0"/>
          </a:p>
        </p:txBody>
      </p:sp>
      <p:sp>
        <p:nvSpPr>
          <p:cNvPr id="4" name="Slide Number Placeholder 3"/>
          <p:cNvSpPr>
            <a:spLocks noGrp="1"/>
          </p:cNvSpPr>
          <p:nvPr>
            <p:ph type="sldNum" sz="quarter" idx="12"/>
          </p:nvPr>
        </p:nvSpPr>
        <p:spPr/>
        <p:txBody>
          <a:bodyPr/>
          <a:lstStyle/>
          <a:p>
            <a:fld id="{4975AE14-5157-40EE-903F-4A617FD70239}" type="slidenum">
              <a:rPr lang="en-US" smtClean="0"/>
              <a:pPr/>
              <a:t>28</a:t>
            </a:fld>
            <a:endParaRPr lang="en-US"/>
          </a:p>
        </p:txBody>
      </p:sp>
      <p:pic>
        <p:nvPicPr>
          <p:cNvPr id="6" name="Content Placeholder 5"/>
          <p:cNvPicPr>
            <a:picLocks noGrp="1" noChangeAspect="1"/>
          </p:cNvPicPr>
          <p:nvPr>
            <p:ph idx="1"/>
          </p:nvPr>
        </p:nvPicPr>
        <p:blipFill rotWithShape="1">
          <a:blip r:embed="rId2"/>
          <a:srcRect l="24164" t="26230" r="45921" b="26057"/>
          <a:stretch/>
        </p:blipFill>
        <p:spPr>
          <a:xfrm>
            <a:off x="1367072" y="1489068"/>
            <a:ext cx="5984342" cy="5368932"/>
          </a:xfrm>
          <a:prstGeom prst="rect">
            <a:avLst/>
          </a:prstGeom>
        </p:spPr>
      </p:pic>
      <p:sp>
        <p:nvSpPr>
          <p:cNvPr id="7" name="TextBox 6"/>
          <p:cNvSpPr txBox="1"/>
          <p:nvPr/>
        </p:nvSpPr>
        <p:spPr>
          <a:xfrm>
            <a:off x="7188451" y="1272600"/>
            <a:ext cx="5003549" cy="5509200"/>
          </a:xfrm>
          <a:prstGeom prst="rect">
            <a:avLst/>
          </a:prstGeom>
          <a:noFill/>
        </p:spPr>
        <p:txBody>
          <a:bodyPr wrap="square" rtlCol="0">
            <a:spAutoFit/>
          </a:bodyPr>
          <a:lstStyle/>
          <a:p>
            <a:r>
              <a:rPr lang="en-US" sz="2200" dirty="0"/>
              <a:t>PPM is used for pulse position modulation. It is a technique in which the position of the pulses is changed in accordance with the amplitude of the modulating signal. The figure below shows the PPM signal</a:t>
            </a:r>
            <a:r>
              <a:rPr lang="en-US" sz="2200" dirty="0" smtClean="0"/>
              <a:t>:</a:t>
            </a:r>
          </a:p>
          <a:p>
            <a:r>
              <a:rPr lang="en-US" sz="2200" dirty="0"/>
              <a:t>Here the pulse amplitude and the pulse width are the two constant that does not show variation with the amplitude of the modulating signal but only the position shows variation. It is to be noted here that the position of the pulse changes according to the reference pulses. And these reference pulses are nothing but PWM pulses. Basically, the falling edge of PWM pulses acts as the starting of the PPM pulses.</a:t>
            </a:r>
          </a:p>
        </p:txBody>
      </p:sp>
    </p:spTree>
    <p:extLst>
      <p:ext uri="{BB962C8B-B14F-4D97-AF65-F5344CB8AC3E}">
        <p14:creationId xmlns:p14="http://schemas.microsoft.com/office/powerpoint/2010/main" val="3011933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775" y="0"/>
            <a:ext cx="9997440" cy="1143000"/>
          </a:xfrm>
        </p:spPr>
        <p:txBody>
          <a:bodyPr>
            <a:normAutofit fontScale="90000"/>
          </a:bodyPr>
          <a:lstStyle/>
          <a:p>
            <a:pPr fontAlgn="base"/>
            <a:r>
              <a:rPr lang="en-US" dirty="0">
                <a:effectLst/>
              </a:rPr>
              <a:t>Key Differences Between PAM, PWM and PPM</a:t>
            </a:r>
          </a:p>
        </p:txBody>
      </p:sp>
      <p:sp>
        <p:nvSpPr>
          <p:cNvPr id="4" name="Slide Number Placeholder 3"/>
          <p:cNvSpPr>
            <a:spLocks noGrp="1"/>
          </p:cNvSpPr>
          <p:nvPr>
            <p:ph type="sldNum" sz="quarter" idx="12"/>
          </p:nvPr>
        </p:nvSpPr>
        <p:spPr/>
        <p:txBody>
          <a:bodyPr/>
          <a:lstStyle/>
          <a:p>
            <a:fld id="{4975AE14-5157-40EE-903F-4A617FD70239}" type="slidenum">
              <a:rPr lang="en-US" smtClean="0"/>
              <a:pPr/>
              <a:t>29</a:t>
            </a:fld>
            <a:endParaRPr lang="en-US"/>
          </a:p>
        </p:txBody>
      </p:sp>
      <p:sp>
        <p:nvSpPr>
          <p:cNvPr id="3" name="Content Placeholder 2"/>
          <p:cNvSpPr>
            <a:spLocks noGrp="1"/>
          </p:cNvSpPr>
          <p:nvPr>
            <p:ph idx="1"/>
          </p:nvPr>
        </p:nvSpPr>
        <p:spPr>
          <a:xfrm>
            <a:off x="1343774" y="1143000"/>
            <a:ext cx="10848225" cy="5162550"/>
          </a:xfrm>
        </p:spPr>
        <p:txBody>
          <a:bodyPr>
            <a:normAutofit fontScale="85000" lnSpcReduction="10000"/>
          </a:bodyPr>
          <a:lstStyle/>
          <a:p>
            <a:pPr fontAlgn="base"/>
            <a:r>
              <a:rPr lang="en-US" dirty="0"/>
              <a:t>A factor that generates a </a:t>
            </a:r>
            <a:r>
              <a:rPr lang="en-US" b="1" dirty="0"/>
              <a:t>key difference</a:t>
            </a:r>
            <a:r>
              <a:rPr lang="en-US" dirty="0"/>
              <a:t> between PAM, PWM and PPM, is that in PAM amplitude of the pulse shows proportionality with the amplitude of modulating signal.</a:t>
            </a:r>
            <a:br>
              <a:rPr lang="en-US" dirty="0"/>
            </a:br>
            <a:r>
              <a:rPr lang="en-US" dirty="0"/>
              <a:t>In PWM width of the pulses shows proportionality with the amplitude of the message signal. Whereas in PPM the position of the pulses is proportional to the amplitude of analog modulating signal</a:t>
            </a:r>
            <a:r>
              <a:rPr lang="en-US" dirty="0" smtClean="0"/>
              <a:t>.</a:t>
            </a:r>
          </a:p>
          <a:p>
            <a:pPr fontAlgn="base"/>
            <a:r>
              <a:rPr lang="en-US" dirty="0"/>
              <a:t>PAM technique shows low </a:t>
            </a:r>
            <a:r>
              <a:rPr lang="en-US" b="1" dirty="0"/>
              <a:t>immunity towards the noise</a:t>
            </a:r>
            <a:r>
              <a:rPr lang="en-US" dirty="0"/>
              <a:t>. As against PWM and PPM has low noise interference factor because their noise immunity is high.</a:t>
            </a:r>
          </a:p>
          <a:p>
            <a:pPr fontAlgn="base"/>
            <a:r>
              <a:rPr lang="en-US" dirty="0"/>
              <a:t>In PAM and PWM techniques transmitter and receiver, synchronization is not required.</a:t>
            </a:r>
            <a:br>
              <a:rPr lang="en-US" dirty="0"/>
            </a:br>
            <a:r>
              <a:rPr lang="en-US" dirty="0"/>
              <a:t>But PPM technique needs synchronization between transmitter and receiver section.</a:t>
            </a:r>
          </a:p>
          <a:p>
            <a:pPr fontAlgn="base"/>
            <a:endParaRPr lang="en-US" dirty="0"/>
          </a:p>
        </p:txBody>
      </p:sp>
    </p:spTree>
    <p:extLst>
      <p:ext uri="{BB962C8B-B14F-4D97-AF65-F5344CB8AC3E}">
        <p14:creationId xmlns:p14="http://schemas.microsoft.com/office/powerpoint/2010/main" val="80181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096" y="1858995"/>
            <a:ext cx="9997440" cy="1143000"/>
          </a:xfrm>
        </p:spPr>
        <p:txBody>
          <a:bodyPr/>
          <a:lstStyle/>
          <a:p>
            <a:pPr algn="ctr"/>
            <a:r>
              <a:rPr lang="en-US" dirty="0" smtClean="0"/>
              <a:t>Signal to Noise Ratio</a:t>
            </a:r>
            <a:endParaRPr lang="en-US" dirty="0"/>
          </a:p>
        </p:txBody>
      </p:sp>
      <p:sp>
        <p:nvSpPr>
          <p:cNvPr id="4" name="Slide Number Placeholder 3"/>
          <p:cNvSpPr>
            <a:spLocks noGrp="1"/>
          </p:cNvSpPr>
          <p:nvPr>
            <p:ph type="sldNum" sz="quarter" idx="12"/>
          </p:nvPr>
        </p:nvSpPr>
        <p:spPr/>
        <p:txBody>
          <a:bodyPr/>
          <a:lstStyle/>
          <a:p>
            <a:fld id="{4975AE14-5157-40EE-903F-4A617FD70239}" type="slidenum">
              <a:rPr lang="en-US" smtClean="0"/>
              <a:pPr/>
              <a:t>3</a:t>
            </a:fld>
            <a:endParaRPr lang="en-US"/>
          </a:p>
        </p:txBody>
      </p:sp>
    </p:spTree>
    <p:extLst>
      <p:ext uri="{BB962C8B-B14F-4D97-AF65-F5344CB8AC3E}">
        <p14:creationId xmlns:p14="http://schemas.microsoft.com/office/powerpoint/2010/main" val="2660583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4722" y="-105607"/>
            <a:ext cx="9997440" cy="1143000"/>
          </a:xfrm>
        </p:spPr>
        <p:txBody>
          <a:bodyPr>
            <a:normAutofit fontScale="90000"/>
          </a:bodyPr>
          <a:lstStyle/>
          <a:p>
            <a:pPr fontAlgn="base"/>
            <a:r>
              <a:rPr lang="en-US" dirty="0">
                <a:effectLst/>
              </a:rPr>
              <a:t>Key Differences Between PAM, PWM and PPM</a:t>
            </a:r>
          </a:p>
        </p:txBody>
      </p:sp>
      <p:sp>
        <p:nvSpPr>
          <p:cNvPr id="4" name="Slide Number Placeholder 3"/>
          <p:cNvSpPr>
            <a:spLocks noGrp="1"/>
          </p:cNvSpPr>
          <p:nvPr>
            <p:ph type="sldNum" sz="quarter" idx="12"/>
          </p:nvPr>
        </p:nvSpPr>
        <p:spPr/>
        <p:txBody>
          <a:bodyPr/>
          <a:lstStyle/>
          <a:p>
            <a:fld id="{4975AE14-5157-40EE-903F-4A617FD70239}" type="slidenum">
              <a:rPr lang="en-US" smtClean="0"/>
              <a:pPr/>
              <a:t>30</a:t>
            </a:fld>
            <a:endParaRPr lang="en-US"/>
          </a:p>
        </p:txBody>
      </p:sp>
      <p:sp>
        <p:nvSpPr>
          <p:cNvPr id="3" name="Content Placeholder 2"/>
          <p:cNvSpPr>
            <a:spLocks noGrp="1"/>
          </p:cNvSpPr>
          <p:nvPr>
            <p:ph idx="1"/>
          </p:nvPr>
        </p:nvSpPr>
        <p:spPr>
          <a:xfrm>
            <a:off x="1334722" y="714468"/>
            <a:ext cx="10857278" cy="5269871"/>
          </a:xfrm>
        </p:spPr>
        <p:txBody>
          <a:bodyPr>
            <a:noAutofit/>
          </a:bodyPr>
          <a:lstStyle/>
          <a:p>
            <a:pPr fontAlgn="base"/>
            <a:r>
              <a:rPr lang="en-US" sz="2300" dirty="0"/>
              <a:t>The </a:t>
            </a:r>
            <a:r>
              <a:rPr lang="en-US" sz="2300" b="1" dirty="0"/>
              <a:t>SNR</a:t>
            </a:r>
            <a:r>
              <a:rPr lang="en-US" sz="2300" dirty="0"/>
              <a:t> is low in case of pulse amplitude modulated signals while it is moderate in case of pulse width modulated signals and highest in case of pulse position modulated signals.</a:t>
            </a:r>
          </a:p>
          <a:p>
            <a:pPr fontAlgn="base"/>
            <a:r>
              <a:rPr lang="en-US" sz="2300" dirty="0"/>
              <a:t>The </a:t>
            </a:r>
            <a:r>
              <a:rPr lang="en-US" sz="2300" b="1" dirty="0"/>
              <a:t>transmission power</a:t>
            </a:r>
            <a:r>
              <a:rPr lang="en-US" sz="2300" dirty="0"/>
              <a:t> in case of PAM and PWM is variable due to variation in amplitude and width respectively.</a:t>
            </a:r>
            <a:br>
              <a:rPr lang="en-US" sz="2300" dirty="0"/>
            </a:br>
            <a:r>
              <a:rPr lang="en-US" sz="2300" dirty="0"/>
              <a:t>However, it is constant in case of PPM because both amplitude and width are constant in case of PPM.</a:t>
            </a:r>
          </a:p>
          <a:p>
            <a:pPr fontAlgn="base"/>
            <a:r>
              <a:rPr lang="en-US" sz="2300" dirty="0"/>
              <a:t>In PAM, transmission channel </a:t>
            </a:r>
            <a:r>
              <a:rPr lang="en-US" sz="2300" b="1" dirty="0"/>
              <a:t>bandwidth</a:t>
            </a:r>
            <a:r>
              <a:rPr lang="en-US" sz="2300" dirty="0"/>
              <a:t> relies on the pulse width. But in case of PWM and PPM, rise time of the pulse is a factor on which the transmission channel bandwidth depends.</a:t>
            </a:r>
          </a:p>
          <a:p>
            <a:pPr fontAlgn="base"/>
            <a:r>
              <a:rPr lang="en-US" sz="2300" dirty="0"/>
              <a:t>As the position of the pulses is changed in PPM, therefor it requires </a:t>
            </a:r>
            <a:r>
              <a:rPr lang="en-US" sz="2300" b="1" dirty="0"/>
              <a:t>synchronization pulses</a:t>
            </a:r>
            <a:r>
              <a:rPr lang="en-US" sz="2300" dirty="0"/>
              <a:t>. While both PAM and PWM do not require synchronization pulses.</a:t>
            </a:r>
          </a:p>
          <a:p>
            <a:pPr fontAlgn="base"/>
            <a:r>
              <a:rPr lang="en-US" sz="2300" dirty="0"/>
              <a:t>All PAM, PWM and PPM show similarity in implementation with AM, FM and PM respectively.</a:t>
            </a:r>
          </a:p>
          <a:p>
            <a:pPr fontAlgn="base"/>
            <a:r>
              <a:rPr lang="en-US" sz="2300" dirty="0"/>
              <a:t>The </a:t>
            </a:r>
            <a:r>
              <a:rPr lang="en-US" sz="2300" b="1" dirty="0"/>
              <a:t>bandwidth requirement</a:t>
            </a:r>
            <a:r>
              <a:rPr lang="en-US" sz="2300" dirty="0"/>
              <a:t> is low in case of PAM but is comparatively high in case of PWM and PPM</a:t>
            </a:r>
            <a:r>
              <a:rPr lang="en-US" sz="2300" dirty="0" smtClean="0"/>
              <a:t>.</a:t>
            </a:r>
            <a:endParaRPr lang="en-US" sz="2300" dirty="0"/>
          </a:p>
        </p:txBody>
      </p:sp>
    </p:spTree>
    <p:extLst>
      <p:ext uri="{BB962C8B-B14F-4D97-AF65-F5344CB8AC3E}">
        <p14:creationId xmlns:p14="http://schemas.microsoft.com/office/powerpoint/2010/main" val="2847439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4975AE14-5157-40EE-903F-4A617FD70239}" type="slidenum">
              <a:rPr lang="en-US" smtClean="0"/>
              <a:pPr/>
              <a:t>31</a:t>
            </a:fld>
            <a:endParaRPr lang="en-US"/>
          </a:p>
        </p:txBody>
      </p:sp>
      <p:pic>
        <p:nvPicPr>
          <p:cNvPr id="6" name="Content Placeholder 5"/>
          <p:cNvPicPr>
            <a:picLocks noGrp="1" noChangeAspect="1"/>
          </p:cNvPicPr>
          <p:nvPr>
            <p:ph idx="1"/>
          </p:nvPr>
        </p:nvPicPr>
        <p:blipFill rotWithShape="1">
          <a:blip r:embed="rId2"/>
          <a:srcRect l="18860" t="15480" r="41890" b="20965"/>
          <a:stretch/>
        </p:blipFill>
        <p:spPr>
          <a:xfrm>
            <a:off x="1376126" y="0"/>
            <a:ext cx="8591740" cy="6858000"/>
          </a:xfrm>
          <a:prstGeom prst="rect">
            <a:avLst/>
          </a:prstGeom>
        </p:spPr>
      </p:pic>
    </p:spTree>
    <p:extLst>
      <p:ext uri="{BB962C8B-B14F-4D97-AF65-F5344CB8AC3E}">
        <p14:creationId xmlns:p14="http://schemas.microsoft.com/office/powerpoint/2010/main" val="1331418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4</a:t>
            </a:fld>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745" t="9296" r="7014" b="7932"/>
          <a:stretch/>
        </p:blipFill>
        <p:spPr>
          <a:xfrm rot="16200000">
            <a:off x="2133404" y="-811600"/>
            <a:ext cx="6858001" cy="8481200"/>
          </a:xfrm>
          <a:prstGeom prst="rect">
            <a:avLst/>
          </a:prstGeom>
        </p:spPr>
      </p:pic>
    </p:spTree>
    <p:extLst>
      <p:ext uri="{BB962C8B-B14F-4D97-AF65-F5344CB8AC3E}">
        <p14:creationId xmlns:p14="http://schemas.microsoft.com/office/powerpoint/2010/main" val="26667027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5</a:t>
            </a:fld>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4400" t="7711" r="10264" b="8065"/>
          <a:stretch/>
        </p:blipFill>
        <p:spPr>
          <a:xfrm rot="16200000">
            <a:off x="3020145" y="-1671179"/>
            <a:ext cx="6848945" cy="10209412"/>
          </a:xfrm>
          <a:prstGeom prst="rect">
            <a:avLst/>
          </a:prstGeom>
        </p:spPr>
      </p:pic>
    </p:spTree>
    <p:extLst>
      <p:ext uri="{BB962C8B-B14F-4D97-AF65-F5344CB8AC3E}">
        <p14:creationId xmlns:p14="http://schemas.microsoft.com/office/powerpoint/2010/main" val="2031208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6</a:t>
            </a:fld>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4367" t="7183" b="11496"/>
          <a:stretch/>
        </p:blipFill>
        <p:spPr>
          <a:xfrm rot="16200000">
            <a:off x="2519570" y="-1206817"/>
            <a:ext cx="6875222" cy="9288854"/>
          </a:xfrm>
          <a:prstGeom prst="rect">
            <a:avLst/>
          </a:prstGeom>
        </p:spPr>
      </p:pic>
    </p:spTree>
    <p:extLst>
      <p:ext uri="{BB962C8B-B14F-4D97-AF65-F5344CB8AC3E}">
        <p14:creationId xmlns:p14="http://schemas.microsoft.com/office/powerpoint/2010/main" val="38415222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7</a:t>
            </a:fld>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0418" t="5995" r="15192" b="2256"/>
          <a:stretch/>
        </p:blipFill>
        <p:spPr>
          <a:xfrm rot="16200000">
            <a:off x="4378190" y="-2424701"/>
            <a:ext cx="4809692" cy="10817927"/>
          </a:xfrm>
          <a:prstGeom prst="rect">
            <a:avLst/>
          </a:prstGeom>
        </p:spPr>
      </p:pic>
    </p:spTree>
    <p:extLst>
      <p:ext uri="{BB962C8B-B14F-4D97-AF65-F5344CB8AC3E}">
        <p14:creationId xmlns:p14="http://schemas.microsoft.com/office/powerpoint/2010/main" val="4149431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8</a:t>
            </a:fld>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1717" t="9677" r="9781" b="7805"/>
          <a:stretch/>
        </p:blipFill>
        <p:spPr>
          <a:xfrm rot="10800000">
            <a:off x="1330855" y="-5"/>
            <a:ext cx="9922861" cy="6858004"/>
          </a:xfrm>
          <a:prstGeom prst="rect">
            <a:avLst/>
          </a:prstGeom>
        </p:spPr>
      </p:pic>
    </p:spTree>
    <p:extLst>
      <p:ext uri="{BB962C8B-B14F-4D97-AF65-F5344CB8AC3E}">
        <p14:creationId xmlns:p14="http://schemas.microsoft.com/office/powerpoint/2010/main" val="529633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9</a:t>
            </a:fld>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5389" r="13027" b="4885"/>
          <a:stretch/>
        </p:blipFill>
        <p:spPr>
          <a:xfrm rot="10800000">
            <a:off x="1285587" y="20650"/>
            <a:ext cx="9026309" cy="6871341"/>
          </a:xfrm>
          <a:prstGeom prst="rect">
            <a:avLst/>
          </a:prstGeom>
        </p:spPr>
      </p:pic>
    </p:spTree>
    <p:extLst>
      <p:ext uri="{BB962C8B-B14F-4D97-AF65-F5344CB8AC3E}">
        <p14:creationId xmlns:p14="http://schemas.microsoft.com/office/powerpoint/2010/main" val="18571696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9528</TotalTime>
  <Words>318</Words>
  <Application>Microsoft Office PowerPoint</Application>
  <PresentationFormat>Widescreen</PresentationFormat>
  <Paragraphs>53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Gill Sans MT</vt:lpstr>
      <vt:lpstr>Verdana</vt:lpstr>
      <vt:lpstr>Wingdings 2</vt:lpstr>
      <vt:lpstr>Solstice</vt:lpstr>
      <vt:lpstr> Session 2020-21  CSTE-3101  Communication Engineering</vt:lpstr>
      <vt:lpstr>PowerPoint Presentation</vt:lpstr>
      <vt:lpstr>Signal to Noise Ratio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Pulse Amplitude Modulation (PAM)</vt:lpstr>
      <vt:lpstr>Pulse Width Modulation (PWM)</vt:lpstr>
      <vt:lpstr>Pulse Position Modulation (PPM)</vt:lpstr>
      <vt:lpstr>Key Differences Between PAM, PWM and PPM</vt:lpstr>
      <vt:lpstr>Key Differences Between PAM, PWM and PPM</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756</cp:revision>
  <dcterms:created xsi:type="dcterms:W3CDTF">2015-03-05T10:33:53Z</dcterms:created>
  <dcterms:modified xsi:type="dcterms:W3CDTF">2024-10-01T15:32:14Z</dcterms:modified>
</cp:coreProperties>
</file>